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9" r:id="rId3"/>
    <p:sldId id="268" r:id="rId4"/>
    <p:sldId id="273" r:id="rId5"/>
    <p:sldId id="274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E20"/>
    <a:srgbClr val="C64120"/>
    <a:srgbClr val="3F3F3F"/>
    <a:srgbClr val="014067"/>
    <a:srgbClr val="014E7D"/>
    <a:srgbClr val="013657"/>
    <a:srgbClr val="01456F"/>
    <a:srgbClr val="014B79"/>
    <a:srgbClr val="0937C9"/>
    <a:srgbClr val="002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9" autoAdjust="0"/>
    <p:restoredTop sz="80937" autoAdjust="0"/>
  </p:normalViewPr>
  <p:slideViewPr>
    <p:cSldViewPr snapToGrid="0" showGuides="1">
      <p:cViewPr varScale="1">
        <p:scale>
          <a:sx n="107" d="100"/>
          <a:sy n="107" d="100"/>
        </p:scale>
        <p:origin x="1632" y="160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IN" smtClean="0"/>
              <a:t>18/04/19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IN" smtClean="0"/>
              <a:t>18/04/19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 from traditional Cybersecurity Frameworks</a:t>
            </a:r>
          </a:p>
          <a:p>
            <a:endParaRPr lang="en-US" dirty="0"/>
          </a:p>
          <a:p>
            <a:r>
              <a:rPr lang="en-US" dirty="0"/>
              <a:t>Adversary Based</a:t>
            </a:r>
          </a:p>
          <a:p>
            <a:endParaRPr lang="en-US" dirty="0"/>
          </a:p>
          <a:p>
            <a:r>
              <a:rPr lang="en-US" dirty="0"/>
              <a:t>Describe attacker activities as a sequence of steps to meat their objectives like Destruction, Espionage, Exfiltration</a:t>
            </a:r>
          </a:p>
          <a:p>
            <a:endParaRPr lang="en-US" dirty="0"/>
          </a:p>
          <a:p>
            <a:r>
              <a:rPr lang="en-US" dirty="0"/>
              <a:t>Traditional detection mechanisms rely on static indicators of compromise</a:t>
            </a:r>
          </a:p>
          <a:p>
            <a:endParaRPr lang="en-US" dirty="0"/>
          </a:p>
          <a:p>
            <a:r>
              <a:rPr lang="en-US" dirty="0"/>
              <a:t>File Hashes, Domains, 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904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2010 Mandiant, now part of FireEye introduced  Exploitation life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353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 Become Industry Standard</a:t>
            </a:r>
          </a:p>
          <a:p>
            <a:endParaRPr lang="en-US" dirty="0"/>
          </a:p>
          <a:p>
            <a:r>
              <a:rPr lang="en-US" dirty="0"/>
              <a:t>SANS has built an entire course on kill chain</a:t>
            </a:r>
          </a:p>
          <a:p>
            <a:endParaRPr lang="en-US" dirty="0"/>
          </a:p>
          <a:p>
            <a:r>
              <a:rPr lang="en-US" dirty="0"/>
              <a:t>Purple team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638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artifact could be user-agent</a:t>
            </a:r>
          </a:p>
          <a:p>
            <a:r>
              <a:rPr lang="en-US" dirty="0"/>
              <a:t>Host artifact – registry key value</a:t>
            </a:r>
          </a:p>
          <a:p>
            <a:r>
              <a:rPr lang="en-US" dirty="0"/>
              <a:t>Tool – </a:t>
            </a:r>
            <a:r>
              <a:rPr lang="en-US" dirty="0" err="1"/>
              <a:t>mimikatz</a:t>
            </a:r>
            <a:r>
              <a:rPr lang="en-US" dirty="0"/>
              <a:t> for credential dumping</a:t>
            </a:r>
          </a:p>
          <a:p>
            <a:r>
              <a:rPr lang="en-US" dirty="0"/>
              <a:t>TTPs –pass-the-hash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144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leveraged for:</a:t>
            </a:r>
          </a:p>
          <a:p>
            <a:endParaRPr lang="en-US" dirty="0"/>
          </a:p>
          <a:p>
            <a:r>
              <a:rPr lang="en-US" dirty="0"/>
              <a:t>	Creating detection and prevention mechanisms</a:t>
            </a:r>
          </a:p>
          <a:p>
            <a:r>
              <a:rPr lang="en-US" dirty="0"/>
              <a:t>	red or purple team exercises</a:t>
            </a:r>
          </a:p>
          <a:p>
            <a:r>
              <a:rPr lang="en-US" dirty="0"/>
              <a:t>	Training for employees</a:t>
            </a:r>
          </a:p>
          <a:p>
            <a:r>
              <a:rPr lang="en-US" dirty="0"/>
              <a:t>	performing evaluation of vendor EDR tools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395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Enterprise </a:t>
            </a:r>
            <a:r>
              <a:rPr lang="en-US" dirty="0" err="1"/>
              <a:t>Att&amp;ck</a:t>
            </a:r>
            <a:endParaRPr lang="en-US" dirty="0"/>
          </a:p>
          <a:p>
            <a:endParaRPr lang="en-US" dirty="0"/>
          </a:p>
          <a:p>
            <a:r>
              <a:rPr lang="en-US" dirty="0"/>
              <a:t>Tactics &gt;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943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/>
              <a:t>Fifth level</a:t>
            </a:r>
            <a:endParaRPr lang="en-IN" dirty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  <a:endParaRPr lang="en-IN" sz="3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Caption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854AA10-998D-4F40-B3A3-FB32D7D088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331"/>
                    </a14:imgEffect>
                    <a14:imgEffect>
                      <a14:saturation sat="212000"/>
                    </a14:imgEffect>
                  </a14:imgLayer>
                </a14:imgProps>
              </a:ext>
            </a:extLst>
          </a:blip>
          <a:srcRect l="28446" r="28446"/>
          <a:stretch>
            <a:fillRect/>
          </a:stretch>
        </p:blipFill>
        <p:spPr>
          <a:xfrm>
            <a:off x="1683398" y="860944"/>
            <a:ext cx="4428523" cy="5137089"/>
          </a:xfrm>
        </p:spPr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C6412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921167"/>
            <a:ext cx="1376383" cy="1053216"/>
            <a:chOff x="2955850" y="2967822"/>
            <a:chExt cx="1376383" cy="10532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463084" y="2967822"/>
              <a:ext cx="8691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>
                      <a:alpha val="66000"/>
                    </a:schemeClr>
                  </a:solidFill>
                  <a:latin typeface="Arial Black" panose="020B0A04020102020204" pitchFamily="34" charset="0"/>
                </a:rPr>
                <a:t>&amp;</a:t>
              </a:r>
              <a:endParaRPr lang="en-IN" sz="6000" b="1" dirty="0">
                <a:solidFill>
                  <a:schemeClr val="bg1">
                    <a:alpha val="66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63E20"/>
                </a:solidFill>
              </a:rPr>
              <a:t>MITRE ATT&amp;CK</a:t>
            </a:r>
            <a:endParaRPr lang="en-IN" b="0" dirty="0">
              <a:solidFill>
                <a:srgbClr val="C63E2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40998"/>
            <a:ext cx="5994207" cy="1257574"/>
          </a:xfrm>
        </p:spPr>
        <p:txBody>
          <a:bodyPr/>
          <a:lstStyle/>
          <a:p>
            <a:r>
              <a:rPr lang="en-IN" dirty="0"/>
              <a:t>IMPLEMENTING AN</a:t>
            </a:r>
          </a:p>
          <a:p>
            <a:r>
              <a:rPr lang="en-IN" dirty="0"/>
              <a:t>ADVERSARY-FOCUSED FRAMEWORK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2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E86FF-E2D0-4DAC-8DFA-F040B3C6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" y="832512"/>
            <a:ext cx="3275731" cy="6032611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835B95B-3F39-4B2A-990E-3B5F9319E3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9057" r="19057"/>
          <a:stretch>
            <a:fillRect/>
          </a:stretch>
        </p:blipFill>
        <p:spPr>
          <a:xfrm>
            <a:off x="6604000" y="0"/>
            <a:ext cx="5588000" cy="687224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71980F-6E82-46E6-9E53-DB266CA3231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5268" y="401084"/>
            <a:ext cx="3017898" cy="6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558A2E7-943D-4694-AE93-E6875ED62E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90000"/>
          </a:blip>
          <a:srcRect l="21280" r="21280"/>
          <a:stretch>
            <a:fillRect/>
          </a:stretch>
        </p:blipFill>
        <p:spPr>
          <a:xfrm>
            <a:off x="1683398" y="860944"/>
            <a:ext cx="4428523" cy="5137089"/>
          </a:xfrm>
        </p:spPr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3211924" y="2855631"/>
            <a:ext cx="1475084" cy="1169551"/>
            <a:chOff x="3211924" y="2902286"/>
            <a:chExt cx="1475084" cy="11695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4237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Arial Black" panose="020B0A04020102020204" pitchFamily="34" charset="0"/>
                </a:rPr>
                <a:t>LM</a:t>
              </a:r>
              <a:endParaRPr lang="en-IN" sz="6000" b="1" dirty="0">
                <a:latin typeface="Arial Black" panose="020B0A040201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3211924" y="3764060"/>
              <a:ext cx="1475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CYBER KILL CHAIN</a:t>
              </a:r>
            </a:p>
          </p:txBody>
        </p:sp>
      </p:grpSp>
      <p:pic>
        <p:nvPicPr>
          <p:cNvPr id="2050" name="Picture 2" descr="the Cyber Kill ChainÂ®">
            <a:extLst>
              <a:ext uri="{FF2B5EF4-FFF2-40B4-BE49-F238E27FC236}">
                <a16:creationId xmlns:a16="http://schemas.microsoft.com/office/drawing/2014/main" id="{A5345CAB-87DA-4C51-8DF5-51112EBE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493" y="1210613"/>
            <a:ext cx="4844723" cy="564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C332-FEE4-4AC1-B733-4AFE68FB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216" y="1668898"/>
            <a:ext cx="4911633" cy="1789855"/>
          </a:xfrm>
        </p:spPr>
        <p:txBody>
          <a:bodyPr/>
          <a:lstStyle/>
          <a:p>
            <a:r>
              <a:rPr lang="en-US" dirty="0">
                <a:effectLst/>
              </a:rPr>
              <a:t>Dave Bianco’s Pyramid of Pain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756F5-8DE4-4CF2-8285-B01E94C8A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070D55-E1D5-4248-8209-5D30A81D91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 descr="http://4.bp.blogspot.com/-EDLbyYipz_E/UtnWN7fdGcI/AAAAAAAANno/b4UX5wjNdh0/s1600/Pyramid+of+Pain+v2.png">
            <a:extLst>
              <a:ext uri="{FF2B5EF4-FFF2-40B4-BE49-F238E27FC236}">
                <a16:creationId xmlns:a16="http://schemas.microsoft.com/office/drawing/2014/main" id="{DCD46A48-6285-4E40-AC70-ADDAB10A2052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941" y="3263246"/>
            <a:ext cx="5991974" cy="3370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42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A2F6-3453-C547-965A-1F2DD1FD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8DE94-25F1-394C-9194-F753F009D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C7F982E-8094-0949-8481-CCEF4C88E5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2628A-5832-C247-A32C-7D2CE7C88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83" y="601249"/>
            <a:ext cx="12237166" cy="565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3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854AA10-998D-4F40-B3A3-FB32D7D088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331"/>
                    </a14:imgEffect>
                    <a14:imgEffect>
                      <a14:saturation sat="212000"/>
                    </a14:imgEffect>
                  </a14:imgLayer>
                </a14:imgProps>
              </a:ext>
            </a:extLst>
          </a:blip>
          <a:srcRect l="28446" r="28446"/>
          <a:stretch>
            <a:fillRect/>
          </a:stretch>
        </p:blipFill>
        <p:spPr>
          <a:xfrm>
            <a:off x="1603253" y="897374"/>
            <a:ext cx="3880682" cy="4501593"/>
          </a:xfrm>
        </p:spPr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486349" y="2236750"/>
            <a:ext cx="2114492" cy="1822839"/>
          </a:xfrm>
          <a:prstGeom prst="hexagon">
            <a:avLst/>
          </a:prstGeom>
          <a:solidFill>
            <a:srgbClr val="C6412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875705" y="2703161"/>
            <a:ext cx="1048703" cy="1177362"/>
            <a:chOff x="2955850" y="2677466"/>
            <a:chExt cx="1196750" cy="134357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83451" y="2677466"/>
              <a:ext cx="8691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>
                      <a:alpha val="66000"/>
                    </a:schemeClr>
                  </a:solidFill>
                  <a:latin typeface="Arial Black" panose="020B0A04020102020204" pitchFamily="34" charset="0"/>
                </a:rPr>
                <a:t>&amp;</a:t>
              </a:r>
              <a:endParaRPr lang="en-IN" sz="6000" b="1" dirty="0">
                <a:solidFill>
                  <a:schemeClr val="bg1">
                    <a:alpha val="66000"/>
                  </a:scheme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63E20"/>
                </a:solidFill>
              </a:rPr>
              <a:t>MITRE ATT&amp;CK</a:t>
            </a:r>
            <a:endParaRPr lang="en-IN" b="0" dirty="0">
              <a:solidFill>
                <a:srgbClr val="C63E2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991750-3138-4DDB-94CB-843FCC03B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Enterprise Tactics">
            <a:extLst>
              <a:ext uri="{FF2B5EF4-FFF2-40B4-BE49-F238E27FC236}">
                <a16:creationId xmlns:a16="http://schemas.microsoft.com/office/drawing/2014/main" id="{45F583C9-2374-40C3-B1D8-82413414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8" y="3593178"/>
            <a:ext cx="6822528" cy="326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641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03 Presentation Layout_CA -v6.potx" id="{9FD5D463-2B33-42F3-81B0-0B3C3C07F674}" vid="{A96E6666-7943-4E22-B401-67432B4C0C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133</Words>
  <Application>Microsoft Macintosh PowerPoint</Application>
  <PresentationFormat>Widescreen</PresentationFormat>
  <Paragraphs>47</Paragraphs>
  <Slides>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Gill Sans SemiBold</vt:lpstr>
      <vt:lpstr>Times New Roman</vt:lpstr>
      <vt:lpstr>Office Theme</vt:lpstr>
      <vt:lpstr>MITRE ATT&amp;CK</vt:lpstr>
      <vt:lpstr>PowerPoint Presentation</vt:lpstr>
      <vt:lpstr>PowerPoint Presentation</vt:lpstr>
      <vt:lpstr>Dave Bianco’s Pyramid of Pain </vt:lpstr>
      <vt:lpstr>PowerPoint Presentation</vt:lpstr>
      <vt:lpstr>MITRE ATT&amp;CK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2019-04-12T01:41:08Z</dcterms:created>
  <dcterms:modified xsi:type="dcterms:W3CDTF">2019-04-19T01:13:05Z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2018-08-01T18:19:24.2566460Z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